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</p:sldIdLst>
  <p:sldSz cy="5143500" cx="9144000"/>
  <p:notesSz cx="6858000" cy="9144000"/>
  <p:embeddedFontLst>
    <p:embeddedFont>
      <p:font typeface="Roboto"/>
      <p:regular r:id="rId32"/>
      <p:bold r:id="rId33"/>
      <p:italic r:id="rId34"/>
      <p:boldItalic r:id="rId35"/>
    </p:embeddedFont>
    <p:embeddedFont>
      <p:font typeface="Lobster"/>
      <p:regular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Roboto-bold.fntdata"/><Relationship Id="rId10" Type="http://schemas.openxmlformats.org/officeDocument/2006/relationships/slide" Target="slides/slide5.xml"/><Relationship Id="rId32" Type="http://schemas.openxmlformats.org/officeDocument/2006/relationships/font" Target="fonts/Roboto-regular.fntdata"/><Relationship Id="rId13" Type="http://schemas.openxmlformats.org/officeDocument/2006/relationships/slide" Target="slides/slide8.xml"/><Relationship Id="rId35" Type="http://schemas.openxmlformats.org/officeDocument/2006/relationships/font" Target="fonts/Roboto-boldItalic.fntdata"/><Relationship Id="rId12" Type="http://schemas.openxmlformats.org/officeDocument/2006/relationships/slide" Target="slides/slide7.xml"/><Relationship Id="rId34" Type="http://schemas.openxmlformats.org/officeDocument/2006/relationships/font" Target="fonts/Roboto-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36" Type="http://schemas.openxmlformats.org/officeDocument/2006/relationships/font" Target="fonts/Lobster-regular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e98c6e029c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2e98c6e029c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e98c6e029c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2e98c6e029c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e98c6e029c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2e98c6e029c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e98c6e029c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2e98c6e029c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2e98c6e029c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2e98c6e029c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e98c6e029c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2e98c6e029c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e98c6e029c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2e98c6e029c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154bb24806_0_9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2154bb24806_0_9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2154bb24806_0_9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2154bb24806_0_9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e98c6e029c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2e98c6e029c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154bb24806_0_9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2154bb24806_0_9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2e98c6e029c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2e98c6e029c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2154bb24806_0_9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2154bb24806_0_9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154bb24806_0_9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2154bb24806_0_9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154bb24806_0_9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2154bb24806_0_9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2154bb24806_0_9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2154bb24806_0_9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2e98c6e029c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2e98c6e029c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2154bb24806_0_9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2154bb24806_0_9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e98c6e029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e98c6e029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e98c6e029c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2e98c6e029c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e98c6e029c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2e98c6e029c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e98c6e029c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2e98c6e029c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e98c6e029c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2e98c6e029c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e98c6e029c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2e98c6e029c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e98c6e029c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e98c6e029c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Google Shape;11;p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1" name="Google Shape;71;p1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1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1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1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" name="Google Shape;76;p11"/>
          <p:cNvSpPr txBox="1"/>
          <p:nvPr>
            <p:ph hasCustomPrompt="1"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/>
          <p:nvPr>
            <p:ph idx="1" type="body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Google Shape;78;p1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1" name="Google Shape;21;p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" name="Google Shape;26;p3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4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Google Shape;30;p4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" name="Google Shape;35;p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5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" name="Google Shape;42;p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5" name="Google Shape;45;p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8" name="Google Shape;48;p7"/>
          <p:cNvSpPr txBox="1"/>
          <p:nvPr>
            <p:ph idx="1" type="body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8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Google Shape;52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8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" name="Google Shape;57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1" name="Google Shape;6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2" name="Google Shape;62;p9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3" name="Google Shape;63;p9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4" name="Google Shape;6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Google Shape;65;p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68" name="Google Shape;68;p1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eometr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6.png"/><Relationship Id="rId4" Type="http://schemas.openxmlformats.org/officeDocument/2006/relationships/image" Target="../media/image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4.png"/><Relationship Id="rId4" Type="http://schemas.openxmlformats.org/officeDocument/2006/relationships/image" Target="../media/image1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png"/><Relationship Id="rId4" Type="http://schemas.openxmlformats.org/officeDocument/2006/relationships/image" Target="../media/image1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3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github.com/luis-seixas/Projeto_Integrador_TC_21_G4" TargetMode="External"/><Relationship Id="rId4" Type="http://schemas.openxmlformats.org/officeDocument/2006/relationships/image" Target="../media/image1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5.jpg"/><Relationship Id="rId4" Type="http://schemas.openxmlformats.org/officeDocument/2006/relationships/image" Target="../media/image1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Relationship Id="rId4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2175" y="3831850"/>
            <a:ext cx="3108577" cy="1211975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3"/>
          <p:cNvSpPr/>
          <p:nvPr/>
        </p:nvSpPr>
        <p:spPr>
          <a:xfrm>
            <a:off x="428625" y="458525"/>
            <a:ext cx="8512800" cy="902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pt-BR" sz="5200">
                <a:solidFill>
                  <a:srgbClr val="9900FF"/>
                </a:solidFill>
              </a:rPr>
              <a:t>TALENTO CLOUD - TC21</a:t>
            </a:r>
            <a:endParaRPr b="1" i="1" sz="5200">
              <a:solidFill>
                <a:srgbClr val="9900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3"/>
          <p:cNvSpPr/>
          <p:nvPr/>
        </p:nvSpPr>
        <p:spPr>
          <a:xfrm>
            <a:off x="2472075" y="1943775"/>
            <a:ext cx="4704900" cy="1375575"/>
          </a:xfrm>
          <a:prstGeom prst="flowChartPunchedTap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5200">
                <a:solidFill>
                  <a:schemeClr val="dk1"/>
                </a:solidFill>
                <a:latin typeface="Lobster"/>
                <a:ea typeface="Lobster"/>
                <a:cs typeface="Lobster"/>
                <a:sym typeface="Lobster"/>
              </a:rPr>
              <a:t>Arte em Latas </a:t>
            </a:r>
            <a:endParaRPr sz="5200">
              <a:solidFill>
                <a:schemeClr val="dk1"/>
              </a:solidFill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88" name="Google Shape;88;p13"/>
          <p:cNvSpPr/>
          <p:nvPr/>
        </p:nvSpPr>
        <p:spPr>
          <a:xfrm>
            <a:off x="4613775" y="3848186"/>
            <a:ext cx="4404600" cy="1179300"/>
          </a:xfrm>
          <a:prstGeom prst="flowChartAlternateProcess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>
                <a:solidFill>
                  <a:schemeClr val="dk2"/>
                </a:solidFill>
              </a:rPr>
              <a:t>PROJETO INTEGRADOR GRUPO 4</a:t>
            </a:r>
            <a:endParaRPr sz="19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900">
                <a:solidFill>
                  <a:schemeClr val="dk2"/>
                </a:solidFill>
              </a:rPr>
              <a:t>Diego Teixeira</a:t>
            </a:r>
            <a:endParaRPr b="1" sz="19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900">
                <a:solidFill>
                  <a:schemeClr val="dk2"/>
                </a:solidFill>
              </a:rPr>
              <a:t>Luis Seixas</a:t>
            </a:r>
            <a:endParaRPr b="1" sz="19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2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CSS padrão Header</a:t>
            </a:r>
            <a:endParaRPr/>
          </a:p>
        </p:txBody>
      </p:sp>
      <p:sp>
        <p:nvSpPr>
          <p:cNvPr id="147" name="Google Shape;147;p22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8" name="Google Shape;14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3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rPr lang="pt-BR"/>
              <a:t>CSS padrão Footer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23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5" name="Google Shape;15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CSS padrão </a:t>
            </a:r>
            <a:r>
              <a:rPr lang="pt-BR"/>
              <a:t>expansividade</a:t>
            </a:r>
            <a:r>
              <a:rPr lang="pt-BR"/>
              <a:t> </a:t>
            </a:r>
            <a:endParaRPr/>
          </a:p>
        </p:txBody>
      </p:sp>
      <p:sp>
        <p:nvSpPr>
          <p:cNvPr id="161" name="Google Shape;161;p2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2" name="Google Shape;16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8520600" cy="3416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CSS Formulário página orçamento</a:t>
            </a:r>
            <a:endParaRPr/>
          </a:p>
        </p:txBody>
      </p:sp>
      <p:sp>
        <p:nvSpPr>
          <p:cNvPr id="168" name="Google Shape;168;p25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9" name="Google Shape;16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8520600" cy="3416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CSS Validação formulário página orçamento</a:t>
            </a:r>
            <a:endParaRPr/>
          </a:p>
        </p:txBody>
      </p:sp>
      <p:sp>
        <p:nvSpPr>
          <p:cNvPr id="175" name="Google Shape;175;p26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76" name="Google Shape;17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JavaScript Carrossel página inicial</a:t>
            </a:r>
            <a:endParaRPr/>
          </a:p>
        </p:txBody>
      </p:sp>
      <p:sp>
        <p:nvSpPr>
          <p:cNvPr id="182" name="Google Shape;182;p27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83" name="Google Shape;18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8"/>
          <p:cNvSpPr txBox="1"/>
          <p:nvPr>
            <p:ph type="title"/>
          </p:nvPr>
        </p:nvSpPr>
        <p:spPr>
          <a:xfrm>
            <a:off x="237800" y="6265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rPr lang="pt-BR"/>
              <a:t>JavaScript Validação formulário página orçamento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28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90" name="Google Shape;19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801" y="559600"/>
            <a:ext cx="3842857" cy="447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36650" y="559600"/>
            <a:ext cx="4245208" cy="4473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9"/>
          <p:cNvSpPr txBox="1"/>
          <p:nvPr>
            <p:ph type="title"/>
          </p:nvPr>
        </p:nvSpPr>
        <p:spPr>
          <a:xfrm>
            <a:off x="237800" y="6265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rPr lang="pt-BR"/>
              <a:t>JavaScript Validação formulário página orçamento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7" name="Google Shape;19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050" y="586375"/>
            <a:ext cx="4698619" cy="416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6675" y="586376"/>
            <a:ext cx="4184926" cy="3744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0"/>
          <p:cNvSpPr txBox="1"/>
          <p:nvPr>
            <p:ph type="title"/>
          </p:nvPr>
        </p:nvSpPr>
        <p:spPr>
          <a:xfrm>
            <a:off x="237800" y="6265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rPr lang="pt-BR"/>
              <a:t>JavaScript Validação formulário página orçamento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4" name="Google Shape;20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22850"/>
            <a:ext cx="8839200" cy="39401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DER formulário orçamento</a:t>
            </a:r>
            <a:endParaRPr/>
          </a:p>
        </p:txBody>
      </p:sp>
      <p:sp>
        <p:nvSpPr>
          <p:cNvPr id="210" name="Google Shape;210;p3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11" name="Google Shape;21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4409"/>
            <a:ext cx="9144001" cy="48346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/>
          <p:nvPr>
            <p:ph type="title"/>
          </p:nvPr>
        </p:nvSpPr>
        <p:spPr>
          <a:xfrm>
            <a:off x="363425" y="173525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/>
              <a:t>Objetivo do site e Ferramentas utilizadas</a:t>
            </a:r>
            <a:endParaRPr b="1"/>
          </a:p>
        </p:txBody>
      </p:sp>
      <p:sp>
        <p:nvSpPr>
          <p:cNvPr id="94" name="Google Shape;94;p14"/>
          <p:cNvSpPr txBox="1"/>
          <p:nvPr>
            <p:ph type="title"/>
          </p:nvPr>
        </p:nvSpPr>
        <p:spPr>
          <a:xfrm>
            <a:off x="456725" y="945925"/>
            <a:ext cx="8520600" cy="373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777">
                <a:solidFill>
                  <a:srgbClr val="FF0000"/>
                </a:solidFill>
              </a:rPr>
              <a:t>Tema: Site para Loja de Tintas</a:t>
            </a:r>
            <a:endParaRPr b="1" sz="2777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77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777"/>
              <a:t>Figma: diagramação do layout</a:t>
            </a:r>
            <a:endParaRPr sz="2777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777"/>
              <a:t>VSCode: Codificação e testes (html, css, javascript)</a:t>
            </a:r>
            <a:endParaRPr sz="2777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777"/>
              <a:t>Miro: representação DER</a:t>
            </a:r>
            <a:endParaRPr sz="2777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777"/>
              <a:t>Navegador: Firefox/Chrome</a:t>
            </a:r>
            <a:endParaRPr sz="2777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777"/>
              <a:t>sqliteonline.com: Criar e testar Banco de Dados versão PostgreSQL</a:t>
            </a:r>
            <a:endParaRPr sz="2777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777"/>
              <a:t>onecompiler.com: Validação dos scripts JS</a:t>
            </a:r>
            <a:endParaRPr sz="2777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2"/>
          <p:cNvSpPr txBox="1"/>
          <p:nvPr>
            <p:ph idx="1" type="body"/>
          </p:nvPr>
        </p:nvSpPr>
        <p:spPr>
          <a:xfrm>
            <a:off x="230425" y="1389325"/>
            <a:ext cx="2230500" cy="203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/>
              <a:t>PÁGINA INICIAL 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pt-BR"/>
              <a:t>TESTE / HOMOLOGAÇÃO.</a:t>
            </a:r>
            <a:endParaRPr b="1"/>
          </a:p>
        </p:txBody>
      </p:sp>
      <p:pic>
        <p:nvPicPr>
          <p:cNvPr id="217" name="Google Shape;21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6525" y="348000"/>
            <a:ext cx="5650224" cy="441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3"/>
          <p:cNvSpPr txBox="1"/>
          <p:nvPr>
            <p:ph idx="1" type="body"/>
          </p:nvPr>
        </p:nvSpPr>
        <p:spPr>
          <a:xfrm>
            <a:off x="230425" y="1389325"/>
            <a:ext cx="2422500" cy="203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/>
              <a:t>PÁGINA Orçamentos</a:t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pt-BR"/>
              <a:t>TESTE / HOMOLOGAÇÃO.</a:t>
            </a:r>
            <a:endParaRPr b="1"/>
          </a:p>
        </p:txBody>
      </p:sp>
      <p:pic>
        <p:nvPicPr>
          <p:cNvPr id="223" name="Google Shape;22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0700" y="41550"/>
            <a:ext cx="6168012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4"/>
          <p:cNvSpPr txBox="1"/>
          <p:nvPr>
            <p:ph type="title"/>
          </p:nvPr>
        </p:nvSpPr>
        <p:spPr>
          <a:xfrm>
            <a:off x="311700" y="28435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Principais Dificuldades</a:t>
            </a:r>
            <a:endParaRPr/>
          </a:p>
        </p:txBody>
      </p:sp>
      <p:sp>
        <p:nvSpPr>
          <p:cNvPr id="229" name="Google Shape;229;p34"/>
          <p:cNvSpPr txBox="1"/>
          <p:nvPr>
            <p:ph idx="1" type="body"/>
          </p:nvPr>
        </p:nvSpPr>
        <p:spPr>
          <a:xfrm>
            <a:off x="311700" y="1027225"/>
            <a:ext cx="8520600" cy="372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Inexperiência com programação e uso de git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falta de experiência anterior com algumas das ferramentas utilizadas no curso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Agendas com poucos horários de encontro dos integrantes da equipe devido </a:t>
            </a:r>
            <a:r>
              <a:rPr lang="pt-BR"/>
              <a:t>às</a:t>
            </a:r>
            <a:r>
              <a:rPr lang="pt-BR"/>
              <a:t> atividades laborais dos membros time  serem em horários incompatíveis.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Diluição da equipe de 5 para 2 integrantes com a desistências dos outros membros.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5"/>
          <p:cNvSpPr txBox="1"/>
          <p:nvPr>
            <p:ph type="title"/>
          </p:nvPr>
        </p:nvSpPr>
        <p:spPr>
          <a:xfrm>
            <a:off x="311700" y="29175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Principais Ganhos do grupo</a:t>
            </a:r>
            <a:endParaRPr/>
          </a:p>
        </p:txBody>
      </p:sp>
      <p:sp>
        <p:nvSpPr>
          <p:cNvPr id="235" name="Google Shape;235;p35"/>
          <p:cNvSpPr txBox="1"/>
          <p:nvPr>
            <p:ph idx="1" type="body"/>
          </p:nvPr>
        </p:nvSpPr>
        <p:spPr>
          <a:xfrm>
            <a:off x="311700" y="1079600"/>
            <a:ext cx="8520600" cy="24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Capacidade de resolver problemas.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Capacidade de organizar a solução do problema conforme proposto no projeto.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Capacidade de buscar auxílio em outras fontes que não o curso.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Consideramos ótimo o ganho de conhecimento nas ferramentas de programação e diagramação oferecidas no curso pela PROZ e pelos professores.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Próximos desafios</a:t>
            </a:r>
            <a:endParaRPr/>
          </a:p>
        </p:txBody>
      </p:sp>
      <p:sp>
        <p:nvSpPr>
          <p:cNvPr id="241" name="Google Shape;241;p36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Finalizar as demais páginas do site e suas funcionalidades.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Elaborar melhorias nas cores com aprofundamento em UX pelos desenvolvedores.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Aplicar melhorias na responsividade do site.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Integração com Banco de Dados.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Criação de pipeline para publicação/atualização automatizada em nuvem.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7"/>
          <p:cNvSpPr txBox="1"/>
          <p:nvPr>
            <p:ph type="title"/>
          </p:nvPr>
        </p:nvSpPr>
        <p:spPr>
          <a:xfrm>
            <a:off x="311700" y="432175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Disponível no github</a:t>
            </a:r>
            <a:endParaRPr/>
          </a:p>
        </p:txBody>
      </p:sp>
      <p:sp>
        <p:nvSpPr>
          <p:cNvPr id="247" name="Google Shape;247;p37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3"/>
              </a:rPr>
              <a:t>https://github.com/luis-seixas/Projeto_Integrador_TC_21_G4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48" name="Google Shape;248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46000" y="1874300"/>
            <a:ext cx="3024525" cy="2694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Google Shape;25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0875" y="65600"/>
            <a:ext cx="5663601" cy="4247700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38"/>
          <p:cNvSpPr txBox="1"/>
          <p:nvPr>
            <p:ph type="title"/>
          </p:nvPr>
        </p:nvSpPr>
        <p:spPr>
          <a:xfrm>
            <a:off x="2987550" y="646500"/>
            <a:ext cx="3168900" cy="119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/>
              <a:t>Obrigado!</a:t>
            </a:r>
            <a:endParaRPr sz="4800"/>
          </a:p>
        </p:txBody>
      </p:sp>
      <p:sp>
        <p:nvSpPr>
          <p:cNvPr id="255" name="Google Shape;255;p38"/>
          <p:cNvSpPr txBox="1"/>
          <p:nvPr>
            <p:ph type="title"/>
          </p:nvPr>
        </p:nvSpPr>
        <p:spPr>
          <a:xfrm>
            <a:off x="72425" y="3629325"/>
            <a:ext cx="2957400" cy="119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Diego Teixeira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Luis Seixas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TC21-G4</a:t>
            </a:r>
            <a:endParaRPr sz="2400"/>
          </a:p>
        </p:txBody>
      </p:sp>
      <p:pic>
        <p:nvPicPr>
          <p:cNvPr id="256" name="Google Shape;256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35425" y="3684050"/>
            <a:ext cx="3108577" cy="121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Protótipo</a:t>
            </a:r>
            <a:r>
              <a:rPr lang="pt-BR"/>
              <a:t> página inicial</a:t>
            </a:r>
            <a:endParaRPr/>
          </a:p>
        </p:txBody>
      </p:sp>
      <p:pic>
        <p:nvPicPr>
          <p:cNvPr id="100" name="Google Shape;10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8937" y="974125"/>
            <a:ext cx="6686126" cy="385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rPr lang="pt-BR"/>
              <a:t>Protótipo página orçamento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6" name="Google Shape;10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1287" y="1009238"/>
            <a:ext cx="6161425" cy="378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HTML página inicial (Header)</a:t>
            </a:r>
            <a:endParaRPr/>
          </a:p>
        </p:txBody>
      </p:sp>
      <p:sp>
        <p:nvSpPr>
          <p:cNvPr id="112" name="Google Shape;112;p17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3" name="Google Shape;11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8520599" cy="365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8"/>
          <p:cNvSpPr txBox="1"/>
          <p:nvPr>
            <p:ph type="title"/>
          </p:nvPr>
        </p:nvSpPr>
        <p:spPr>
          <a:xfrm>
            <a:off x="644250" y="1230300"/>
            <a:ext cx="3154200" cy="19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rPr lang="pt-BR"/>
              <a:t>HTML página inicial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rPr lang="pt-BR"/>
              <a:t>(Carrossel)</a:t>
            </a:r>
            <a:endParaRPr/>
          </a:p>
        </p:txBody>
      </p:sp>
      <p:pic>
        <p:nvPicPr>
          <p:cNvPr id="119" name="Google Shape;11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6500" y="59125"/>
            <a:ext cx="4455799" cy="4692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rPr lang="pt-BR"/>
              <a:t>HTML página orçamento (Header)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19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6" name="Google Shape;12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8520599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0"/>
          <p:cNvSpPr txBox="1"/>
          <p:nvPr>
            <p:ph type="title"/>
          </p:nvPr>
        </p:nvSpPr>
        <p:spPr>
          <a:xfrm>
            <a:off x="155200" y="47875"/>
            <a:ext cx="60450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rPr lang="pt-BR"/>
              <a:t>HTML página orçamento (Formulário)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2" name="Google Shape;13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55675"/>
            <a:ext cx="5149624" cy="412760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0"/>
          <p:cNvSpPr txBox="1"/>
          <p:nvPr/>
        </p:nvSpPr>
        <p:spPr>
          <a:xfrm>
            <a:off x="2379625" y="945925"/>
            <a:ext cx="1404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 sz="1800">
                <a:solidFill>
                  <a:srgbClr val="FFFF00"/>
                </a:solidFill>
                <a:latin typeface="Roboto"/>
                <a:ea typeface="Roboto"/>
                <a:cs typeface="Roboto"/>
                <a:sym typeface="Roboto"/>
              </a:rPr>
              <a:t>parte 1</a:t>
            </a:r>
            <a:endParaRPr i="1" sz="1800">
              <a:solidFill>
                <a:srgbClr val="FFFF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4" name="Google Shape;134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62675" y="1095600"/>
            <a:ext cx="4222201" cy="3687675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0"/>
          <p:cNvSpPr txBox="1"/>
          <p:nvPr/>
        </p:nvSpPr>
        <p:spPr>
          <a:xfrm>
            <a:off x="6596575" y="1179625"/>
            <a:ext cx="1404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 sz="1800">
                <a:solidFill>
                  <a:srgbClr val="FFFF00"/>
                </a:solidFill>
                <a:latin typeface="Roboto"/>
                <a:ea typeface="Roboto"/>
                <a:cs typeface="Roboto"/>
                <a:sym typeface="Roboto"/>
              </a:rPr>
              <a:t>parte 2</a:t>
            </a:r>
            <a:endParaRPr i="1" sz="1800">
              <a:solidFill>
                <a:srgbClr val="FFFF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1"/>
          <p:cNvSpPr txBox="1"/>
          <p:nvPr>
            <p:ph type="title"/>
          </p:nvPr>
        </p:nvSpPr>
        <p:spPr>
          <a:xfrm>
            <a:off x="311700" y="410000"/>
            <a:ext cx="2696100" cy="265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HTML página orçamento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 (Footer)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1" name="Google Shape;14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63400" y="144775"/>
            <a:ext cx="5852975" cy="476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